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436" r:id="rId2"/>
    <p:sldId id="398" r:id="rId3"/>
    <p:sldId id="399" r:id="rId4"/>
    <p:sldId id="449" r:id="rId5"/>
    <p:sldId id="437" r:id="rId6"/>
    <p:sldId id="448" r:id="rId7"/>
    <p:sldId id="442" r:id="rId8"/>
    <p:sldId id="443" r:id="rId9"/>
    <p:sldId id="444" r:id="rId10"/>
    <p:sldId id="445" r:id="rId11"/>
    <p:sldId id="440" r:id="rId12"/>
    <p:sldId id="446" r:id="rId13"/>
    <p:sldId id="447" r:id="rId14"/>
    <p:sldId id="450" r:id="rId15"/>
    <p:sldId id="451" r:id="rId16"/>
    <p:sldId id="453" r:id="rId17"/>
    <p:sldId id="452" r:id="rId18"/>
    <p:sldId id="401" r:id="rId19"/>
    <p:sldId id="432" r:id="rId20"/>
    <p:sldId id="433" r:id="rId21"/>
    <p:sldId id="403" r:id="rId22"/>
    <p:sldId id="404" r:id="rId2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8" autoAdjust="0"/>
    <p:restoredTop sz="90482" autoAdjust="0"/>
  </p:normalViewPr>
  <p:slideViewPr>
    <p:cSldViewPr snapToGrid="0" showGuides="1">
      <p:cViewPr>
        <p:scale>
          <a:sx n="100" d="100"/>
          <a:sy n="100" d="100"/>
        </p:scale>
        <p:origin x="72" y="35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 smtClean="0"/>
              <a:t>現在の東近江市の地域課題を学習するための、導入として本授業を行う。本授業では、空中写真や地図を利用し、</a:t>
            </a:r>
            <a:r>
              <a:rPr lang="ja-JP" altLang="en-US" sz="1200" u="sng" dirty="0" smtClean="0">
                <a:solidFill>
                  <a:srgbClr val="FF3300"/>
                </a:solidFill>
              </a:rPr>
              <a:t>東近江市（旧湖東町）</a:t>
            </a:r>
            <a:r>
              <a:rPr lang="ja-JP" altLang="en-US" sz="1200" dirty="0" smtClean="0"/>
              <a:t>の</a:t>
            </a:r>
            <a:r>
              <a:rPr lang="ja-JP" altLang="en-US" sz="1200" u="sng" dirty="0" smtClean="0">
                <a:solidFill>
                  <a:srgbClr val="00B050"/>
                </a:solidFill>
              </a:rPr>
              <a:t>地理的特徴</a:t>
            </a:r>
            <a:r>
              <a:rPr lang="ja-JP" altLang="en-US" sz="1200" dirty="0" smtClean="0"/>
              <a:t>や</a:t>
            </a:r>
            <a:r>
              <a:rPr lang="ja-JP" altLang="en-US" sz="1200" u="sng" dirty="0" smtClean="0">
                <a:solidFill>
                  <a:srgbClr val="0070C0"/>
                </a:solidFill>
              </a:rPr>
              <a:t>土地利用の変遷</a:t>
            </a:r>
            <a:r>
              <a:rPr lang="ja-JP" altLang="en-US" sz="1200" dirty="0" smtClean="0"/>
              <a:t>を学習する。使用する情報：　</a:t>
            </a:r>
            <a:r>
              <a:rPr lang="ja-JP" altLang="en-US" sz="1200" dirty="0" smtClean="0">
                <a:solidFill>
                  <a:srgbClr val="FF0000"/>
                </a:solidFill>
              </a:rPr>
              <a:t>東近江市の位置</a:t>
            </a:r>
            <a:r>
              <a:rPr lang="ja-JP" altLang="en-US" sz="1200" dirty="0" smtClean="0"/>
              <a:t>、</a:t>
            </a:r>
            <a:r>
              <a:rPr lang="ja-JP" altLang="en-US" sz="1200" dirty="0" smtClean="0">
                <a:solidFill>
                  <a:srgbClr val="00B050"/>
                </a:solidFill>
              </a:rPr>
              <a:t>地形図、標高情報、現在の空中写真</a:t>
            </a:r>
            <a:r>
              <a:rPr lang="ja-JP" altLang="en-US" sz="1200" dirty="0" smtClean="0"/>
              <a:t>、</a:t>
            </a:r>
            <a:r>
              <a:rPr lang="ja-JP" altLang="en-US" sz="1200" dirty="0" smtClean="0">
                <a:solidFill>
                  <a:srgbClr val="0070C0"/>
                </a:solidFill>
              </a:rPr>
              <a:t>古い空中写真</a:t>
            </a:r>
            <a:endParaRPr lang="en-US" altLang="ja-JP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51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今いる場所はどんな地形？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6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フラットかつ低位な段丘面に位置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9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75721">
              <a:defRPr/>
            </a:pPr>
            <a:r>
              <a:rPr kumimoji="1" lang="ja-JP" altLang="en-US" dirty="0"/>
              <a:t>古い空中写真とくらべると、水田の区画が大規模に整備、工場が立地、住宅地の増加（立地場所）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01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si.go.j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296403"/>
            <a:ext cx="9144000" cy="979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b="1" dirty="0">
                <a:solidFill>
                  <a:srgbClr val="0070C0"/>
                </a:solidFill>
                <a:latin typeface="+mj-ea"/>
              </a:rPr>
              <a:t>地理院</a:t>
            </a:r>
            <a:r>
              <a:rPr lang="ja-JP" altLang="en-US" sz="5400" b="1" dirty="0" smtClean="0">
                <a:solidFill>
                  <a:srgbClr val="0070C0"/>
                </a:solidFill>
                <a:latin typeface="+mj-ea"/>
              </a:rPr>
              <a:t>地図の活用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8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41" y="151175"/>
            <a:ext cx="7040844" cy="541264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44910" y="310832"/>
            <a:ext cx="2169184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情報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＞起伏を示した地図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＞陰影起伏図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885441" y="4542971"/>
            <a:ext cx="1757645" cy="304800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644002" y="4297010"/>
            <a:ext cx="35237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クリックすると情報が非表示になる</a:t>
            </a:r>
          </a:p>
        </p:txBody>
      </p:sp>
    </p:spTree>
    <p:extLst>
      <p:ext uri="{BB962C8B-B14F-4D97-AF65-F5344CB8AC3E}">
        <p14:creationId xmlns:p14="http://schemas.microsoft.com/office/powerpoint/2010/main" val="118160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302" y="822702"/>
            <a:ext cx="4529873" cy="39769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C348F0AA-554A-D14C-B7A9-FEA6DC0C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東近江市を表示する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22702"/>
            <a:ext cx="3963816" cy="475392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93486" y="2656114"/>
            <a:ext cx="2699657" cy="580571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44832" y="137007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①　東近江市入力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13189" y="3377857"/>
            <a:ext cx="24144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②　東近江市をクリック</a:t>
            </a:r>
          </a:p>
        </p:txBody>
      </p:sp>
      <p:cxnSp>
        <p:nvCxnSpPr>
          <p:cNvPr id="8" name="直線矢印コネクタ 7"/>
          <p:cNvCxnSpPr>
            <a:endCxn id="9" idx="1"/>
          </p:cNvCxnSpPr>
          <p:nvPr/>
        </p:nvCxnSpPr>
        <p:spPr>
          <a:xfrm flipV="1">
            <a:off x="3315154" y="2811159"/>
            <a:ext cx="1142148" cy="135241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6108648" y="1576617"/>
            <a:ext cx="27398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③　</a:t>
            </a:r>
            <a:r>
              <a:rPr kumimoji="1" lang="en-US" altLang="ja-JP" sz="1800" b="1" dirty="0">
                <a:solidFill>
                  <a:srgbClr val="FF0000"/>
                </a:solidFill>
              </a:rPr>
              <a:t>×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ボタンをクリックする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014134" y="1945949"/>
            <a:ext cx="314095" cy="289251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34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④　土地利用の変遷</a:t>
            </a:r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5771" y="714375"/>
            <a:ext cx="2830286" cy="504894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8453" y="891404"/>
            <a:ext cx="2393604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情報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＞空中写真・衛星画像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ja-JP" altLang="en-US" sz="1800" b="1" dirty="0">
                <a:solidFill>
                  <a:srgbClr val="FF0000"/>
                </a:solidFill>
              </a:rPr>
              <a:t>全国最新写真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ja-JP" sz="1800" b="1" dirty="0">
                <a:solidFill>
                  <a:srgbClr val="FF0000"/>
                </a:solidFill>
              </a:rPr>
              <a:t>1974</a:t>
            </a:r>
            <a:r>
              <a:rPr lang="ja-JP" altLang="en-US" sz="1800" b="1" dirty="0">
                <a:solidFill>
                  <a:srgbClr val="FF0000"/>
                </a:solidFill>
              </a:rPr>
              <a:t>～</a:t>
            </a:r>
            <a:r>
              <a:rPr lang="en-US" altLang="ja-JP" sz="1800" b="1" dirty="0">
                <a:solidFill>
                  <a:srgbClr val="FF0000"/>
                </a:solidFill>
              </a:rPr>
              <a:t>1978</a:t>
            </a: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　　　　　　　を読み込む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757" y="930142"/>
            <a:ext cx="3178558" cy="237785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59314" y="1654629"/>
            <a:ext cx="2598057" cy="369627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59315" y="4615543"/>
            <a:ext cx="2627086" cy="348343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753928" y="3650627"/>
            <a:ext cx="33382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レイヤ構造：　上下に移動可能</a:t>
            </a:r>
          </a:p>
        </p:txBody>
      </p:sp>
      <p:pic>
        <p:nvPicPr>
          <p:cNvPr id="10242" name="Picture 2" descr="「レイヤ 構造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073" y="4362590"/>
            <a:ext cx="3441927" cy="12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30396" y="180204"/>
            <a:ext cx="340670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機能＞ツール＞二画面表示　</a:t>
            </a:r>
            <a:endParaRPr kumimoji="1" lang="en-US" altLang="ja-JP" sz="2000" b="1" dirty="0">
              <a:solidFill>
                <a:srgbClr val="FF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12" y="758644"/>
            <a:ext cx="6315130" cy="485475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711397" y="3683675"/>
            <a:ext cx="2409371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○変化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ja-JP" altLang="en-US" sz="1800" b="1" dirty="0">
                <a:solidFill>
                  <a:srgbClr val="FF0000"/>
                </a:solidFill>
              </a:rPr>
              <a:t>探検の殿堂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ja-JP" altLang="en-US" sz="1800" b="1" dirty="0">
                <a:solidFill>
                  <a:srgbClr val="FF0000"/>
                </a:solidFill>
              </a:rPr>
              <a:t>住宅地の拡大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ja-JP" altLang="en-US" sz="1800" b="1" dirty="0">
                <a:solidFill>
                  <a:srgbClr val="FF0000"/>
                </a:solidFill>
              </a:rPr>
              <a:t>大型の工場の拡大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ja-JP" altLang="en-US" sz="1800" b="1" dirty="0">
                <a:solidFill>
                  <a:srgbClr val="FF0000"/>
                </a:solidFill>
              </a:rPr>
              <a:t>ため池の減少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ja-JP" altLang="en-US" sz="1800" b="1" dirty="0">
                <a:solidFill>
                  <a:srgbClr val="FF0000"/>
                </a:solidFill>
              </a:rPr>
              <a:t>圃場の区画整備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 dirty="0">
                <a:solidFill>
                  <a:srgbClr val="FF0000"/>
                </a:solidFill>
              </a:rPr>
              <a:t>　　　　　　　　　　　　　</a:t>
            </a:r>
            <a:r>
              <a:rPr lang="ja-JP" altLang="en-US" sz="1800" b="1" dirty="0" smtClean="0">
                <a:solidFill>
                  <a:srgbClr val="FF0000"/>
                </a:solidFill>
              </a:rPr>
              <a:t>等</a:t>
            </a:r>
            <a:endParaRPr lang="en-US" altLang="ja-JP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2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753" y="118028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計測機能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547" y="623382"/>
            <a:ext cx="6660906" cy="446823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230654" y="5376446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機能＞ツール＞計測から、距離や面積を計算できる</a:t>
            </a:r>
            <a:endParaRPr kumimoji="1" lang="ja-JP" altLang="en-US" sz="1600" b="1" dirty="0" smtClean="0"/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3207657" y="2119086"/>
            <a:ext cx="2743200" cy="43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地図比較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35" y="663045"/>
            <a:ext cx="6315130" cy="48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3D</a:t>
            </a:r>
            <a:r>
              <a:rPr lang="ja-JP" altLang="en-US" dirty="0" smtClean="0"/>
              <a:t>表示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63" y="762831"/>
            <a:ext cx="6155473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断面図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46" y="690259"/>
            <a:ext cx="6249108" cy="48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作図する（ポイント）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2" y="832862"/>
            <a:ext cx="4415298" cy="35322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157691"/>
            <a:ext cx="3962400" cy="31699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2294193"/>
            <a:ext cx="3962400" cy="316991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464859" y="1430768"/>
            <a:ext cx="129092" cy="118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3689873" y="1177106"/>
            <a:ext cx="3722146" cy="342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7143078" y="1570616"/>
            <a:ext cx="914400" cy="195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236669" y="4604273"/>
            <a:ext cx="446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ポイントの作成ボタンをクリックし、任意の点をクリックする。ポイントの情報を入力し、確定をクリックする。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708101" y="604994"/>
            <a:ext cx="192232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b="1" dirty="0" smtClean="0"/>
              <a:t>東京大学柏キャンパスと入力</a:t>
            </a:r>
            <a:endParaRPr kumimoji="1" lang="ja-JP" altLang="en-US" sz="1100" b="1" dirty="0" smtClean="0"/>
          </a:p>
        </p:txBody>
      </p:sp>
      <p:cxnSp>
        <p:nvCxnSpPr>
          <p:cNvPr id="12" name="直線コネクタ 11"/>
          <p:cNvCxnSpPr>
            <a:stCxn id="9" idx="3"/>
          </p:cNvCxnSpPr>
          <p:nvPr/>
        </p:nvCxnSpPr>
        <p:spPr>
          <a:xfrm>
            <a:off x="7630422" y="735799"/>
            <a:ext cx="219173" cy="181481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7734300" y="895179"/>
            <a:ext cx="695325" cy="50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85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作図する（ライン）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3" y="820736"/>
            <a:ext cx="4450897" cy="356071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61" y="0"/>
            <a:ext cx="3933373" cy="31466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60" y="2469242"/>
            <a:ext cx="3933373" cy="314669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9520" y="4690334"/>
            <a:ext cx="446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ライン</a:t>
            </a:r>
            <a:r>
              <a:rPr kumimoji="1" lang="ja-JP" altLang="en-US" sz="1600" b="1" dirty="0" smtClean="0"/>
              <a:t>の作成ボタンをクリックし、任意の点をクリックする。ラインの情報を入力し、確定をクリックする。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560781" y="1412363"/>
            <a:ext cx="129092" cy="118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689873" y="1177106"/>
            <a:ext cx="3722146" cy="342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7143078" y="1570616"/>
            <a:ext cx="914400" cy="195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7313" y="1202426"/>
            <a:ext cx="82493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・国土地理院の地図、空中写真を閲覧できるサービス</a:t>
            </a:r>
            <a:endParaRPr kumimoji="1" lang="en-US" altLang="ja-JP" sz="2800" b="1" dirty="0" smtClean="0"/>
          </a:p>
          <a:p>
            <a:endParaRPr lang="en-US" altLang="ja-JP" sz="2800" b="1" dirty="0"/>
          </a:p>
          <a:p>
            <a:r>
              <a:rPr kumimoji="1" lang="ja-JP" altLang="en-US" sz="2800" b="1" dirty="0" smtClean="0"/>
              <a:t>・基準点や土地条件図などの情報が公開されている</a:t>
            </a:r>
            <a:endParaRPr kumimoji="1" lang="en-US" altLang="ja-JP" sz="2800" b="1" dirty="0" smtClean="0"/>
          </a:p>
          <a:p>
            <a:endParaRPr lang="en-US" altLang="ja-JP" sz="2800" b="1" dirty="0"/>
          </a:p>
          <a:p>
            <a:r>
              <a:rPr lang="ja-JP" altLang="en-US" sz="2800" b="1" dirty="0"/>
              <a:t>・災害に関する</a:t>
            </a:r>
            <a:r>
              <a:rPr lang="ja-JP" altLang="en-US" sz="2800" b="1" dirty="0" smtClean="0"/>
              <a:t>情報の更新が早い</a:t>
            </a:r>
            <a:endParaRPr lang="en-US" altLang="ja-JP" sz="2800" b="1" dirty="0" smtClean="0"/>
          </a:p>
          <a:p>
            <a:endParaRPr lang="en-US" altLang="ja-JP" sz="2800" b="1" dirty="0"/>
          </a:p>
          <a:p>
            <a:r>
              <a:rPr lang="ja-JP" altLang="en-US" sz="2800" b="1" dirty="0" smtClean="0"/>
              <a:t>・様々な地図、空中写真をタイルで配信している</a:t>
            </a:r>
            <a:endParaRPr lang="en-US" altLang="ja-JP" sz="2800" b="1" dirty="0" smtClean="0"/>
          </a:p>
          <a:p>
            <a:endParaRPr kumimoji="1" lang="en-US" altLang="ja-JP" sz="2800" b="1" dirty="0"/>
          </a:p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GitHub</a:t>
            </a:r>
            <a:r>
              <a:rPr lang="ja-JP" altLang="en-US" sz="2800" b="1" dirty="0" smtClean="0"/>
              <a:t>でソースコードが公開されている</a:t>
            </a:r>
            <a:endParaRPr kumimoji="1" lang="ja-JP" alt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960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作図する（ポリゴン）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9" y="1058862"/>
            <a:ext cx="4318002" cy="34544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7" y="1058862"/>
            <a:ext cx="4318000" cy="345440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3" y="1602888"/>
            <a:ext cx="193637" cy="172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743660" y="1688952"/>
            <a:ext cx="3775935" cy="86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009546" y="4837369"/>
            <a:ext cx="5124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ポリゴン</a:t>
            </a:r>
            <a:r>
              <a:rPr kumimoji="1" lang="ja-JP" altLang="en-US" sz="1600" b="1" dirty="0" smtClean="0"/>
              <a:t>の作成ボタンをクリックし、任意の点をクリックする。ポリゴンの情報を入力し、確定をクリックする。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23578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を保存する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" y="1005476"/>
            <a:ext cx="4385583" cy="350846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43" y="157691"/>
            <a:ext cx="3812458" cy="30499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48" y="2485933"/>
            <a:ext cx="3766647" cy="301331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28975" y="1590675"/>
            <a:ext cx="17145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419475" y="1257300"/>
            <a:ext cx="4029075" cy="400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626350" y="831850"/>
            <a:ext cx="139700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9" idx="2"/>
          </p:cNvCxnSpPr>
          <p:nvPr/>
        </p:nvCxnSpPr>
        <p:spPr>
          <a:xfrm>
            <a:off x="7696200" y="927100"/>
            <a:ext cx="279400" cy="663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766050" y="1657350"/>
            <a:ext cx="492125" cy="12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908925" y="3149508"/>
            <a:ext cx="139700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7920378" y="3242113"/>
            <a:ext cx="58397" cy="710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71776" y="3975915"/>
            <a:ext cx="492125" cy="12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11150" y="4856374"/>
            <a:ext cx="407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保存ボタンをクリックし、データ形式を選択しデータをダウンロードする。</a:t>
            </a:r>
          </a:p>
        </p:txBody>
      </p:sp>
    </p:spTree>
    <p:extLst>
      <p:ext uri="{BB962C8B-B14F-4D97-AF65-F5344CB8AC3E}">
        <p14:creationId xmlns:p14="http://schemas.microsoft.com/office/powerpoint/2010/main" val="32730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793977" y="528731"/>
            <a:ext cx="7556045" cy="4678993"/>
            <a:chOff x="499384" y="371978"/>
            <a:chExt cx="8644616" cy="5138529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0" y="371978"/>
              <a:ext cx="3454400" cy="2361465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388277"/>
              <a:ext cx="2545897" cy="1163001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84" y="3331543"/>
              <a:ext cx="3875313" cy="1769726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588" y="2867132"/>
              <a:ext cx="3438537" cy="26433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9384" y="881453"/>
              <a:ext cx="3869416" cy="1815748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99384" y="2235200"/>
              <a:ext cx="458559" cy="4620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>
              <a:stCxn id="12" idx="3"/>
            </p:cNvCxnSpPr>
            <p:nvPr/>
          </p:nvCxnSpPr>
          <p:spPr>
            <a:xfrm flipV="1">
              <a:off x="957943" y="2365829"/>
              <a:ext cx="3947886" cy="1003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6589486" y="2118305"/>
              <a:ext cx="377371" cy="145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966857" y="2235200"/>
              <a:ext cx="1494518" cy="1808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正方形/長方形 15"/>
            <p:cNvSpPr/>
            <p:nvPr/>
          </p:nvSpPr>
          <p:spPr>
            <a:xfrm>
              <a:off x="8472261" y="2416015"/>
              <a:ext cx="628196" cy="188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/>
            <p:cNvCxnSpPr>
              <a:stCxn id="16" idx="1"/>
            </p:cNvCxnSpPr>
            <p:nvPr/>
          </p:nvCxnSpPr>
          <p:spPr>
            <a:xfrm flipH="1" flipV="1">
              <a:off x="6081486" y="2430057"/>
              <a:ext cx="2390775" cy="801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/>
            <p:cNvSpPr/>
            <p:nvPr/>
          </p:nvSpPr>
          <p:spPr>
            <a:xfrm>
              <a:off x="2618649" y="4788934"/>
              <a:ext cx="589008" cy="218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207657" y="4412322"/>
              <a:ext cx="2481943" cy="4470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 flipH="1">
              <a:off x="4326619" y="2440329"/>
              <a:ext cx="1558925" cy="8361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テキスト ボックス 20"/>
          <p:cNvSpPr txBox="1"/>
          <p:nvPr/>
        </p:nvSpPr>
        <p:spPr>
          <a:xfrm>
            <a:off x="3555022" y="5376446"/>
            <a:ext cx="2033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</a:t>
            </a:r>
            <a:r>
              <a:rPr kumimoji="1" lang="en-US" altLang="ja-JP" sz="1600" b="1" dirty="0" err="1" smtClean="0"/>
              <a:t>geojson</a:t>
            </a:r>
            <a:r>
              <a:rPr kumimoji="1" lang="ja-JP" altLang="en-US" sz="1600" b="1" dirty="0" smtClean="0"/>
              <a:t>を表示</a:t>
            </a:r>
          </a:p>
        </p:txBody>
      </p:sp>
    </p:spTree>
    <p:extLst>
      <p:ext uri="{BB962C8B-B14F-4D97-AF65-F5344CB8AC3E}">
        <p14:creationId xmlns:p14="http://schemas.microsoft.com/office/powerpoint/2010/main" val="257473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75" y="945960"/>
            <a:ext cx="5376049" cy="4300840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地理院地図を開く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123636" y="5246800"/>
            <a:ext cx="4896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http://maps.gsi.go.</a:t>
            </a:r>
            <a:r>
              <a:rPr lang="ja-JP" altLang="en-US" sz="1600" b="1" dirty="0" smtClean="0">
                <a:hlinkClick r:id="rId3"/>
              </a:rPr>
              <a:t>jp</a:t>
            </a:r>
            <a:r>
              <a:rPr lang="ja-JP" altLang="en-US" sz="1600" b="1" dirty="0" smtClean="0"/>
              <a:t>　にアクセスし、地理院地図を開く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7556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65163" y="15488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3200" b="1" dirty="0">
                <a:solidFill>
                  <a:srgbClr val="0070C0"/>
                </a:solidFill>
              </a:rPr>
              <a:t>地理院地図の基本機能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2638" y="5218998"/>
            <a:ext cx="62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/>
              <a:t>地図が表示され、マウス操作で自由に拡大縮小、移動できる</a:t>
            </a:r>
            <a:endParaRPr kumimoji="1" lang="ja-JP" altLang="en-US" sz="18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91" y="854120"/>
            <a:ext cx="5212044" cy="4006759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2462" y="1021164"/>
            <a:ext cx="1980029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①情報</a:t>
            </a:r>
            <a:r>
              <a:rPr lang="ja-JP" altLang="en-US" sz="2000" b="1" dirty="0"/>
              <a:t>＝</a:t>
            </a:r>
            <a:endParaRPr lang="en-US" altLang="ja-JP" sz="2000" b="1" dirty="0"/>
          </a:p>
          <a:p>
            <a:r>
              <a:rPr lang="ja-JP" altLang="en-US" sz="2000" b="1" dirty="0"/>
              <a:t>地理情報の選択</a:t>
            </a:r>
            <a:endParaRPr kumimoji="1" lang="ja-JP" altLang="en-US" sz="2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14535" y="1011814"/>
            <a:ext cx="190949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③</a:t>
            </a:r>
            <a:r>
              <a:rPr lang="ja-JP" altLang="en-US" sz="2000" b="1" dirty="0" smtClean="0"/>
              <a:t>機能</a:t>
            </a:r>
            <a:r>
              <a:rPr lang="ja-JP" altLang="en-US" sz="2000" b="1" dirty="0"/>
              <a:t>＝</a:t>
            </a:r>
            <a:endParaRPr lang="en-US" altLang="ja-JP" sz="2000" b="1" dirty="0"/>
          </a:p>
          <a:p>
            <a:r>
              <a:rPr kumimoji="1" lang="ja-JP" altLang="en-US" sz="2000" b="1" dirty="0"/>
              <a:t>目的応じた拡張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70971" y="2873859"/>
            <a:ext cx="147508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地図の表示</a:t>
            </a:r>
            <a:endParaRPr kumimoji="1" lang="ja-JP" altLang="en-US" sz="2000" b="1" dirty="0"/>
          </a:p>
        </p:txBody>
      </p:sp>
      <p:cxnSp>
        <p:nvCxnSpPr>
          <p:cNvPr id="16" name="直線コネクタ 15"/>
          <p:cNvCxnSpPr>
            <a:endCxn id="12" idx="3"/>
          </p:cNvCxnSpPr>
          <p:nvPr/>
        </p:nvCxnSpPr>
        <p:spPr>
          <a:xfrm flipH="1" flipV="1">
            <a:off x="2002491" y="1375107"/>
            <a:ext cx="203680" cy="163407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>
            <a:stCxn id="14" idx="1"/>
          </p:cNvCxnSpPr>
          <p:nvPr/>
        </p:nvCxnSpPr>
        <p:spPr>
          <a:xfrm flipH="1">
            <a:off x="7010855" y="1365757"/>
            <a:ext cx="203680" cy="200807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flipH="1" flipV="1">
            <a:off x="6285141" y="1351461"/>
            <a:ext cx="1363888" cy="2639968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6081460" y="4855707"/>
            <a:ext cx="1320826" cy="108179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7214535" y="3785204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②地図</a:t>
            </a:r>
            <a:r>
              <a:rPr lang="ja-JP" altLang="en-US" sz="2000" b="1" dirty="0"/>
              <a:t>の</a:t>
            </a:r>
            <a:r>
              <a:rPr lang="ja-JP" altLang="en-US" sz="2000" b="1" dirty="0" smtClean="0"/>
              <a:t>移動</a:t>
            </a:r>
            <a:endParaRPr lang="en-US" altLang="ja-JP" sz="2000" b="1" dirty="0"/>
          </a:p>
        </p:txBody>
      </p:sp>
      <p:cxnSp>
        <p:nvCxnSpPr>
          <p:cNvPr id="13" name="直線コネクタ 12"/>
          <p:cNvCxnSpPr/>
          <p:nvPr/>
        </p:nvCxnSpPr>
        <p:spPr>
          <a:xfrm flipH="1" flipV="1">
            <a:off x="5966054" y="3536060"/>
            <a:ext cx="1249422" cy="603087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435500" y="4739542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④地点</a:t>
            </a:r>
            <a:r>
              <a:rPr lang="ja-JP" altLang="en-US" sz="2000" b="1" dirty="0"/>
              <a:t>の情報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71520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地理院地図の活用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E42CC07D-4DFF-3C44-9CE2-6853AD4CF39A}"/>
              </a:ext>
            </a:extLst>
          </p:cNvPr>
          <p:cNvSpPr txBox="1"/>
          <p:nvPr/>
        </p:nvSpPr>
        <p:spPr>
          <a:xfrm>
            <a:off x="946754" y="1473305"/>
            <a:ext cx="743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 smtClean="0"/>
              <a:t>①</a:t>
            </a:r>
            <a:r>
              <a:rPr kumimoji="1" lang="ja-JP" altLang="en-US" sz="4800" dirty="0"/>
              <a:t>　</a:t>
            </a:r>
            <a:r>
              <a:rPr lang="ja-JP" altLang="en-US" sz="4800" dirty="0"/>
              <a:t>表示</a:t>
            </a:r>
            <a:r>
              <a:rPr lang="ja-JP" altLang="en-US" sz="4800" dirty="0" smtClean="0"/>
              <a:t>画面（地図）の移動</a:t>
            </a:r>
            <a:endParaRPr kumimoji="1" lang="en-US" altLang="ja-JP" sz="4800" dirty="0"/>
          </a:p>
          <a:p>
            <a:r>
              <a:rPr lang="ja-JP" altLang="en-US" sz="4800" dirty="0"/>
              <a:t>②　</a:t>
            </a:r>
            <a:r>
              <a:rPr kumimoji="1" lang="ja-JP" altLang="en-US" sz="4800" dirty="0"/>
              <a:t>地形情報を表示</a:t>
            </a:r>
            <a:r>
              <a:rPr kumimoji="1" lang="ja-JP" altLang="en-US" sz="4800" dirty="0" smtClean="0"/>
              <a:t>する</a:t>
            </a:r>
            <a:endParaRPr kumimoji="1" lang="en-US" altLang="ja-JP" sz="4800" dirty="0"/>
          </a:p>
          <a:p>
            <a:r>
              <a:rPr lang="ja-JP" altLang="en-US" sz="4800" dirty="0"/>
              <a:t>③　</a:t>
            </a:r>
            <a:r>
              <a:rPr lang="ja-JP" altLang="en-US" sz="4800" dirty="0" smtClean="0"/>
              <a:t>住所検索</a:t>
            </a:r>
            <a:endParaRPr kumimoji="1" lang="en-US" altLang="ja-JP" sz="4800" dirty="0"/>
          </a:p>
          <a:p>
            <a:r>
              <a:rPr lang="ja-JP" altLang="en-US" sz="4800" dirty="0"/>
              <a:t>④　</a:t>
            </a:r>
            <a:r>
              <a:rPr lang="ja-JP" altLang="en-US" sz="4800" dirty="0" smtClean="0"/>
              <a:t>空中写真の表示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15898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59" y="829432"/>
            <a:ext cx="5795881" cy="4636706"/>
          </a:xfrm>
          <a:prstGeom prst="rect">
            <a:avLst/>
          </a:prstGeom>
        </p:spPr>
      </p:pic>
      <p:sp>
        <p:nvSpPr>
          <p:cNvPr id="4" name="右矢印 3"/>
          <p:cNvSpPr/>
          <p:nvPr/>
        </p:nvSpPr>
        <p:spPr>
          <a:xfrm>
            <a:off x="7980932" y="322654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右矢印 4"/>
          <p:cNvSpPr/>
          <p:nvPr/>
        </p:nvSpPr>
        <p:spPr>
          <a:xfrm rot="10800000">
            <a:off x="5631307" y="316098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16200000">
            <a:off x="6876032" y="241597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657411" y="3451515"/>
            <a:ext cx="1104900" cy="2014623"/>
          </a:xfrm>
          <a:prstGeom prst="roundRect">
            <a:avLst>
              <a:gd name="adj" fmla="val 38506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6657411" y="4270638"/>
            <a:ext cx="11049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7209861" y="3451515"/>
            <a:ext cx="0" cy="819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7067653" y="3610926"/>
            <a:ext cx="284416" cy="522421"/>
          </a:xfrm>
          <a:prstGeom prst="roundRect">
            <a:avLst>
              <a:gd name="adj" fmla="val 38506"/>
            </a:avLst>
          </a:prstGeom>
          <a:solidFill>
            <a:srgbClr val="FF0000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8686" y="174171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マウス操作で東近江市へ移動する</a:t>
            </a:r>
            <a:endParaRPr kumimoji="1" lang="ja-JP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333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グループ化 32"/>
          <p:cNvGrpSpPr/>
          <p:nvPr/>
        </p:nvGrpSpPr>
        <p:grpSpPr>
          <a:xfrm>
            <a:off x="3713032" y="2031271"/>
            <a:ext cx="1489892" cy="2899434"/>
            <a:chOff x="798088" y="1772783"/>
            <a:chExt cx="1751409" cy="3382691"/>
          </a:xfrm>
        </p:grpSpPr>
        <p:sp>
          <p:nvSpPr>
            <p:cNvPr id="34" name="角丸四角形 3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角丸四角形 3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9231" y="1551078"/>
            <a:ext cx="1751409" cy="3382691"/>
            <a:chOff x="798088" y="1772783"/>
            <a:chExt cx="1751409" cy="3382691"/>
          </a:xfrm>
        </p:grpSpPr>
        <p:sp>
          <p:nvSpPr>
            <p:cNvPr id="2" name="角丸四角形 1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4503461" y="758185"/>
            <a:ext cx="29851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地図の拡大と縮小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8516" y="758185"/>
            <a:ext cx="19880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地図の移動</a:t>
            </a:r>
          </a:p>
        </p:txBody>
      </p:sp>
      <p:sp>
        <p:nvSpPr>
          <p:cNvPr id="7" name="右矢印 6"/>
          <p:cNvSpPr/>
          <p:nvPr/>
        </p:nvSpPr>
        <p:spPr>
          <a:xfrm>
            <a:off x="2245593" y="285117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425544" y="282185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16200000">
            <a:off x="1340002" y="2147400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 rot="7754012">
            <a:off x="702995" y="394142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/>
          <p:cNvGrpSpPr/>
          <p:nvPr/>
        </p:nvGrpSpPr>
        <p:grpSpPr>
          <a:xfrm>
            <a:off x="6182641" y="2116576"/>
            <a:ext cx="1489892" cy="2899434"/>
            <a:chOff x="798088" y="1772783"/>
            <a:chExt cx="1751409" cy="3382691"/>
          </a:xfrm>
        </p:grpSpPr>
        <p:sp>
          <p:nvSpPr>
            <p:cNvPr id="44" name="角丸四角形 4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角丸四角形 4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8" name="図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36" y="3000851"/>
            <a:ext cx="1051792" cy="920575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09" y="3333387"/>
            <a:ext cx="584906" cy="51193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29" y="3574603"/>
            <a:ext cx="1932599" cy="2030144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72" y="3325237"/>
            <a:ext cx="1749704" cy="1646063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67" y="3461138"/>
            <a:ext cx="2054530" cy="2060627"/>
          </a:xfrm>
          <a:prstGeom prst="rect">
            <a:avLst/>
          </a:prstGeom>
        </p:spPr>
      </p:pic>
      <p:sp>
        <p:nvSpPr>
          <p:cNvPr id="55" name="右矢印 54"/>
          <p:cNvSpPr/>
          <p:nvPr/>
        </p:nvSpPr>
        <p:spPr>
          <a:xfrm rot="18249937">
            <a:off x="5367603" y="300218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右矢印 55"/>
          <p:cNvSpPr/>
          <p:nvPr/>
        </p:nvSpPr>
        <p:spPr>
          <a:xfrm rot="7754012">
            <a:off x="4313154" y="4814612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右矢印 56"/>
          <p:cNvSpPr/>
          <p:nvPr/>
        </p:nvSpPr>
        <p:spPr>
          <a:xfrm rot="7535604">
            <a:off x="8247230" y="289400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右矢印 57"/>
          <p:cNvSpPr/>
          <p:nvPr/>
        </p:nvSpPr>
        <p:spPr>
          <a:xfrm rot="18639679">
            <a:off x="6875584" y="481356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7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/>
              <a:t>②　</a:t>
            </a:r>
            <a:r>
              <a:rPr lang="ja-JP" altLang="en-US" sz="3600" dirty="0"/>
              <a:t>標高</a:t>
            </a:r>
            <a:r>
              <a:rPr lang="ja-JP" altLang="en-US" sz="3600" dirty="0" smtClean="0"/>
              <a:t>情報</a:t>
            </a:r>
            <a:r>
              <a:rPr lang="ja-JP" altLang="en-US" sz="3600" dirty="0"/>
              <a:t>の表示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8"/>
          <a:stretch/>
        </p:blipFill>
        <p:spPr>
          <a:xfrm>
            <a:off x="2502781" y="972457"/>
            <a:ext cx="6524652" cy="451031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15882" y="1219200"/>
            <a:ext cx="2169184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情報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＞起伏を示した地図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＞色別標高図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976915" y="4572000"/>
            <a:ext cx="203200" cy="2177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03008" y="4202668"/>
            <a:ext cx="29241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ゴミ箱マークで情報を消せる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525486" y="1219200"/>
            <a:ext cx="391885" cy="246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33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70" y="783770"/>
            <a:ext cx="4298309" cy="47897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③　住所検索</a:t>
            </a: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64207" y="1739259"/>
            <a:ext cx="27077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①東近江市横溝町を検索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31957" y="4905829"/>
            <a:ext cx="2957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②東近江市横溝町をクリック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43" y="1240971"/>
            <a:ext cx="4205602" cy="3233057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 flipV="1">
            <a:off x="4089818" y="3396343"/>
            <a:ext cx="2369039" cy="1509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3296</TotalTime>
  <Words>489</Words>
  <Application>Microsoft Office PowerPoint</Application>
  <PresentationFormat>画面に合わせる (16:10)</PresentationFormat>
  <Paragraphs>86</Paragraphs>
  <Slides>22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地理院地図とは</vt:lpstr>
      <vt:lpstr>地理院地図を開く</vt:lpstr>
      <vt:lpstr>地理院地図の基本機能</vt:lpstr>
      <vt:lpstr>地理院地図の活用</vt:lpstr>
      <vt:lpstr>PowerPoint プレゼンテーション</vt:lpstr>
      <vt:lpstr>PowerPoint プレゼンテーション</vt:lpstr>
      <vt:lpstr>②　標高情報の表示</vt:lpstr>
      <vt:lpstr>③　住所検索</vt:lpstr>
      <vt:lpstr>PowerPoint プレゼンテーション</vt:lpstr>
      <vt:lpstr>東近江市を表示する</vt:lpstr>
      <vt:lpstr>④　土地利用の変遷</vt:lpstr>
      <vt:lpstr>PowerPoint プレゼンテーション</vt:lpstr>
      <vt:lpstr>計測機能</vt:lpstr>
      <vt:lpstr>地図比較</vt:lpstr>
      <vt:lpstr>3D表示</vt:lpstr>
      <vt:lpstr>断面図</vt:lpstr>
      <vt:lpstr>作図する（ポイント）</vt:lpstr>
      <vt:lpstr>作図する（ライン）</vt:lpstr>
      <vt:lpstr>作図する（ポリゴン）</vt:lpstr>
      <vt:lpstr>データを保存する</vt:lpstr>
      <vt:lpstr>データを表示する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189</cp:revision>
  <dcterms:created xsi:type="dcterms:W3CDTF">2015-06-26T03:04:37Z</dcterms:created>
  <dcterms:modified xsi:type="dcterms:W3CDTF">2019-09-26T06:43:01Z</dcterms:modified>
</cp:coreProperties>
</file>